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7" r:id="rId6"/>
    <p:sldMasterId id="2147483976" r:id="rId7"/>
    <p:sldMasterId id="2147483988" r:id="rId8"/>
  </p:sldMasterIdLst>
  <p:notesMasterIdLst>
    <p:notesMasterId r:id="rId36"/>
  </p:notesMasterIdLst>
  <p:sldIdLst>
    <p:sldId id="2254" r:id="rId9"/>
    <p:sldId id="315" r:id="rId10"/>
    <p:sldId id="388" r:id="rId11"/>
    <p:sldId id="627" r:id="rId12"/>
    <p:sldId id="597" r:id="rId13"/>
    <p:sldId id="2247" r:id="rId14"/>
    <p:sldId id="2252" r:id="rId15"/>
    <p:sldId id="2260" r:id="rId16"/>
    <p:sldId id="2258" r:id="rId17"/>
    <p:sldId id="2255" r:id="rId18"/>
    <p:sldId id="598" r:id="rId19"/>
    <p:sldId id="599" r:id="rId20"/>
    <p:sldId id="2256" r:id="rId21"/>
    <p:sldId id="2250" r:id="rId22"/>
    <p:sldId id="2249" r:id="rId23"/>
    <p:sldId id="341" r:id="rId24"/>
    <p:sldId id="2261" r:id="rId25"/>
    <p:sldId id="2259" r:id="rId26"/>
    <p:sldId id="620" r:id="rId27"/>
    <p:sldId id="622" r:id="rId28"/>
    <p:sldId id="2257" r:id="rId29"/>
    <p:sldId id="637" r:id="rId30"/>
    <p:sldId id="621" r:id="rId31"/>
    <p:sldId id="370" r:id="rId32"/>
    <p:sldId id="2251" r:id="rId33"/>
    <p:sldId id="642" r:id="rId34"/>
    <p:sldId id="225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it Kumar" initials="SK" lastIdx="1" clrIdx="0">
    <p:extLst>
      <p:ext uri="{19B8F6BF-5375-455C-9EA6-DF929625EA0E}">
        <p15:presenceInfo xmlns:p15="http://schemas.microsoft.com/office/powerpoint/2012/main" userId="S-1-5-21-2127521184-1604012920-1887927527-1759458" providerId="AD"/>
      </p:ext>
    </p:extLst>
  </p:cmAuthor>
  <p:cmAuthor id="2" name="Bill Jacobs" initials="BJ" lastIdx="1" clrIdx="1">
    <p:extLst>
      <p:ext uri="{19B8F6BF-5375-455C-9EA6-DF929625EA0E}">
        <p15:presenceInfo xmlns:p15="http://schemas.microsoft.com/office/powerpoint/2012/main" userId="S-1-5-21-124525095-708259637-1543119021-15217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9930" autoAdjust="0"/>
  </p:normalViewPr>
  <p:slideViewPr>
    <p:cSldViewPr snapToGrid="0">
      <p:cViewPr varScale="1">
        <p:scale>
          <a:sx n="109" d="100"/>
          <a:sy n="109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viewProps" Target="view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5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47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97377-8615-40E2-AA20-5EAD8051D5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93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50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97377-8615-40E2-AA20-5EAD8051D5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815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D97377-8615-40E2-AA20-5EAD8051D5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89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4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3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5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8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DA12B6-590A-4892-9EF9-E88D5BC1AD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76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FFF06F-4AD9-4193-9CD0-98B71BB94447}"/>
              </a:ext>
            </a:extLst>
          </p:cNvPr>
          <p:cNvSpPr/>
          <p:nvPr userDrawn="1"/>
        </p:nvSpPr>
        <p:spPr>
          <a:xfrm>
            <a:off x="1" y="1014153"/>
            <a:ext cx="12192002" cy="58438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98969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0911" y="64928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07601B-38E7-4DA6-980A-97D376244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2192000" cy="844523"/>
          </a:xfrm>
          <a:prstGeom prst="rect">
            <a:avLst/>
          </a:prstGeom>
        </p:spPr>
        <p:txBody>
          <a:bodyPr/>
          <a:lstStyle>
            <a:lvl1pPr algn="ctr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864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1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98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3435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3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91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87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252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2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902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19823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" y="6443111"/>
            <a:ext cx="102763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0911" y="6480757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8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557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951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2761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1477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526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1227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62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D19DC1-B2D8-4684-BD47-69716D163421}"/>
              </a:ext>
            </a:extLst>
          </p:cNvPr>
          <p:cNvSpPr/>
          <p:nvPr userDrawn="1"/>
        </p:nvSpPr>
        <p:spPr>
          <a:xfrm>
            <a:off x="0" y="-76200"/>
            <a:ext cx="121920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499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70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99717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42309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66891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62233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72763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023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767903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8055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46714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006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391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65539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2793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162761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073234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44691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5375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216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29883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3384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90497"/>
            <a:ext cx="9906000" cy="147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842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593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30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8337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34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618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434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67962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8598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933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48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68246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2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8630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885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355683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1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7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5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3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3E562-54AD-4434-B0EB-471CA5CCD2D2}"/>
              </a:ext>
            </a:extLst>
          </p:cNvPr>
          <p:cNvSpPr/>
          <p:nvPr userDrawn="1"/>
        </p:nvSpPr>
        <p:spPr>
          <a:xfrm>
            <a:off x="-1590" y="990355"/>
            <a:ext cx="12192002" cy="592697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6" r:id="rId9"/>
    <p:sldLayoutId id="2147483987" r:id="rId10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0" r:id="rId32"/>
    <p:sldLayoutId id="2147484021" r:id="rId33"/>
    <p:sldLayoutId id="2147484022" r:id="rId34"/>
    <p:sldLayoutId id="2147484023" r:id="rId35"/>
    <p:sldLayoutId id="2147484024" r:id="rId36"/>
    <p:sldLayoutId id="2147484025" r:id="rId37"/>
    <p:sldLayoutId id="2147484026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www.linkedin.com/in/bryancafferky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hyperlink" Target="https://www.google.com/url?sa=i&amp;rct=j&amp;q=&amp;esrc=s&amp;source=images&amp;cd=&amp;cad=rja&amp;uact=8&amp;ved=2ahUKEwjJ47Sj2fzdAhVLn-AKHawlAj8QjRx6BAgBEAU&amp;url=http://www.youtube.com/premium/about/&amp;psig=AOvVaw2VLidcj8GT3ql6eX4RYBwI&amp;ust=1539289200518603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11" Type="http://schemas.openxmlformats.org/officeDocument/2006/relationships/image" Target="../media/image34.png"/><Relationship Id="rId5" Type="http://schemas.openxmlformats.org/officeDocument/2006/relationships/image" Target="../media/image40.png"/><Relationship Id="rId10" Type="http://schemas.openxmlformats.org/officeDocument/2006/relationships/image" Target="../media/image33.jpeg"/><Relationship Id="rId4" Type="http://schemas.openxmlformats.org/officeDocument/2006/relationships/image" Target="../media/image39.png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illustrations/conversation-dialogue-interview-1262311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BD99B3-57B7-44D3-9E00-442AFF64081C}"/>
              </a:ext>
            </a:extLst>
          </p:cNvPr>
          <p:cNvSpPr/>
          <p:nvPr/>
        </p:nvSpPr>
        <p:spPr>
          <a:xfrm>
            <a:off x="10585970" y="2291610"/>
            <a:ext cx="831446" cy="326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0222-3969-4B49-883A-F1E93EB6AB2E}"/>
              </a:ext>
            </a:extLst>
          </p:cNvPr>
          <p:cNvSpPr/>
          <p:nvPr/>
        </p:nvSpPr>
        <p:spPr>
          <a:xfrm>
            <a:off x="11748989" y="4715245"/>
            <a:ext cx="226041" cy="326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9816C-5D68-4E62-84CD-34102DC9B0F1}"/>
              </a:ext>
            </a:extLst>
          </p:cNvPr>
          <p:cNvSpPr txBox="1"/>
          <p:nvPr/>
        </p:nvSpPr>
        <p:spPr>
          <a:xfrm>
            <a:off x="-393107" y="5787112"/>
            <a:ext cx="50981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8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AI Enabler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atabricks - Wikipedia">
            <a:extLst>
              <a:ext uri="{FF2B5EF4-FFF2-40B4-BE49-F238E27FC236}">
                <a16:creationId xmlns:a16="http://schemas.microsoft.com/office/drawing/2014/main" id="{5E971640-4DF1-4C1A-8D63-6BE7FD03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50" y="796939"/>
            <a:ext cx="5551877" cy="29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F972C-FE60-4745-8556-092B75563A60}"/>
              </a:ext>
            </a:extLst>
          </p:cNvPr>
          <p:cNvSpPr txBox="1"/>
          <p:nvPr/>
        </p:nvSpPr>
        <p:spPr>
          <a:xfrm>
            <a:off x="0" y="360521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0" lang="en-US" sz="4800" b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5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oy&#10;&#10;Description generated with high confidence">
            <a:extLst>
              <a:ext uri="{FF2B5EF4-FFF2-40B4-BE49-F238E27FC236}">
                <a16:creationId xmlns:a16="http://schemas.microsoft.com/office/drawing/2014/main" id="{6493F40A-169C-44FD-9B47-4C6B1F0E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" y="1673722"/>
            <a:ext cx="3197266" cy="323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261A4-81DF-4E8F-BE1D-26E5749FD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2223"/>
            <a:ext cx="4767943" cy="39335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AF1802-C145-4D88-9F54-632E257E0754}"/>
              </a:ext>
            </a:extLst>
          </p:cNvPr>
          <p:cNvSpPr txBox="1">
            <a:spLocks/>
          </p:cNvSpPr>
          <p:nvPr/>
        </p:nvSpPr>
        <p:spPr>
          <a:xfrm>
            <a:off x="1402703" y="5566266"/>
            <a:ext cx="2768081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E0378F-F37E-4601-B1D0-E5DE09E4E8C5}"/>
              </a:ext>
            </a:extLst>
          </p:cNvPr>
          <p:cNvSpPr txBox="1">
            <a:spLocks/>
          </p:cNvSpPr>
          <p:nvPr/>
        </p:nvSpPr>
        <p:spPr>
          <a:xfrm>
            <a:off x="7389845" y="5566266"/>
            <a:ext cx="3032449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0037A-7B2F-4745-BB85-50C28C1D50F3}"/>
              </a:ext>
            </a:extLst>
          </p:cNvPr>
          <p:cNvSpPr/>
          <p:nvPr/>
        </p:nvSpPr>
        <p:spPr>
          <a:xfrm>
            <a:off x="0" y="98044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 vs. Scale Out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987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F261A4-81DF-4E8F-BE1D-26E5749FD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2223"/>
            <a:ext cx="4767943" cy="39335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2E0378F-F37E-4601-B1D0-E5DE09E4E8C5}"/>
              </a:ext>
            </a:extLst>
          </p:cNvPr>
          <p:cNvSpPr txBox="1">
            <a:spLocks/>
          </p:cNvSpPr>
          <p:nvPr/>
        </p:nvSpPr>
        <p:spPr>
          <a:xfrm>
            <a:off x="7389845" y="5566266"/>
            <a:ext cx="3032449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</a:t>
            </a:r>
          </a:p>
        </p:txBody>
      </p:sp>
      <p:pic>
        <p:nvPicPr>
          <p:cNvPr id="4098" name="Picture 2" descr="Image result for phone book">
            <a:extLst>
              <a:ext uri="{FF2B5EF4-FFF2-40B4-BE49-F238E27FC236}">
                <a16:creationId xmlns:a16="http://schemas.microsoft.com/office/drawing/2014/main" id="{2C3E30C6-2911-4A64-906B-585702C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2394908"/>
            <a:ext cx="3112315" cy="206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D2B3FA4-D915-42D6-B0A9-E58F44D059F9}"/>
              </a:ext>
            </a:extLst>
          </p:cNvPr>
          <p:cNvSpPr/>
          <p:nvPr/>
        </p:nvSpPr>
        <p:spPr>
          <a:xfrm>
            <a:off x="4806892" y="3322040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DD934-FA1A-435E-80AF-A68CA91F9484}"/>
              </a:ext>
            </a:extLst>
          </p:cNvPr>
          <p:cNvSpPr txBox="1"/>
          <p:nvPr/>
        </p:nvSpPr>
        <p:spPr>
          <a:xfrm>
            <a:off x="0" y="1141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Scaling Out</a:t>
            </a:r>
            <a:endParaRPr lang="en-US" sz="40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8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A86064-9BB1-4160-8226-AC6D82B3B108}"/>
              </a:ext>
            </a:extLst>
          </p:cNvPr>
          <p:cNvSpPr txBox="1"/>
          <p:nvPr/>
        </p:nvSpPr>
        <p:spPr>
          <a:xfrm>
            <a:off x="0" y="11410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Apache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 Hadoop project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AF6273-0977-4214-BC59-90744AE70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03" y="1446124"/>
            <a:ext cx="5640198" cy="14629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Simply Install: Apache Hadoop. Hadoop is one of the most mature and… | by  Hoa Nguyen | Insight">
            <a:extLst>
              <a:ext uri="{FF2B5EF4-FFF2-40B4-BE49-F238E27FC236}">
                <a16:creationId xmlns:a16="http://schemas.microsoft.com/office/drawing/2014/main" id="{27174B1E-71E3-4DA1-8A94-171BA981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02" y="1446124"/>
            <a:ext cx="5702800" cy="17108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03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2E5D4-AAE7-4FA6-9425-0DD668E4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" y="1745756"/>
            <a:ext cx="5023294" cy="336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86064-9BB1-4160-8226-AC6D82B3B108}"/>
              </a:ext>
            </a:extLst>
          </p:cNvPr>
          <p:cNvSpPr txBox="1"/>
          <p:nvPr/>
        </p:nvSpPr>
        <p:spPr>
          <a:xfrm>
            <a:off x="0" y="11410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Apache</a:t>
            </a: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 Hadoop and My Kitchen Drawer</a:t>
            </a:r>
          </a:p>
        </p:txBody>
      </p:sp>
      <p:pic>
        <p:nvPicPr>
          <p:cNvPr id="1026" name="Picture 2" descr="Simply Install: Apache Hadoop. Hadoop is one of the most mature and… | by  Hoa Nguyen | Insight">
            <a:extLst>
              <a:ext uri="{FF2B5EF4-FFF2-40B4-BE49-F238E27FC236}">
                <a16:creationId xmlns:a16="http://schemas.microsoft.com/office/drawing/2014/main" id="{27174B1E-71E3-4DA1-8A94-171BA981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16" y="2499099"/>
            <a:ext cx="5702800" cy="171084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6749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91580"/>
            <a:ext cx="12192000" cy="61239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74199" y="137544"/>
            <a:ext cx="10692882" cy="59649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The Apache Hadoop Ecosystem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1C07ADA-6E5D-402F-AD44-9D8FC407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95" y="926027"/>
            <a:ext cx="11229630" cy="57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88C59-33BE-4C9A-99BE-4B8D5DB579BF}"/>
              </a:ext>
            </a:extLst>
          </p:cNvPr>
          <p:cNvSpPr/>
          <p:nvPr/>
        </p:nvSpPr>
        <p:spPr>
          <a:xfrm>
            <a:off x="9915787" y="865078"/>
            <a:ext cx="1258349" cy="5620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NoSQL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Databases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A9D115-A276-42C3-A7B0-7D7AF8C5FC6E}"/>
              </a:ext>
            </a:extLst>
          </p:cNvPr>
          <p:cNvSpPr/>
          <p:nvPr/>
        </p:nvSpPr>
        <p:spPr>
          <a:xfrm>
            <a:off x="5043973" y="1319962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SQL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03B6C-E0FB-4BF6-A274-DE57C6A2C12B}"/>
              </a:ext>
            </a:extLst>
          </p:cNvPr>
          <p:cNvSpPr/>
          <p:nvPr/>
        </p:nvSpPr>
        <p:spPr>
          <a:xfrm>
            <a:off x="3803008" y="3202498"/>
            <a:ext cx="550877" cy="204218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C3875-78B0-470F-9551-9448731551DF}"/>
              </a:ext>
            </a:extLst>
          </p:cNvPr>
          <p:cNvSpPr/>
          <p:nvPr/>
        </p:nvSpPr>
        <p:spPr>
          <a:xfrm>
            <a:off x="3803008" y="1319962"/>
            <a:ext cx="1029051" cy="5620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602D0-1B85-4763-8B8B-ADC04F4A7A4C}"/>
              </a:ext>
            </a:extLst>
          </p:cNvPr>
          <p:cNvSpPr/>
          <p:nvPr/>
        </p:nvSpPr>
        <p:spPr>
          <a:xfrm>
            <a:off x="6212481" y="1237470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ETL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32563-694A-4E4F-8EE0-58BBE9847A26}"/>
              </a:ext>
            </a:extLst>
          </p:cNvPr>
          <p:cNvSpPr/>
          <p:nvPr/>
        </p:nvSpPr>
        <p:spPr>
          <a:xfrm>
            <a:off x="5641384" y="5478969"/>
            <a:ext cx="1142194" cy="37321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Queuing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511A7-A7FA-48B1-88E4-6FF9CD7BCDD9}"/>
              </a:ext>
            </a:extLst>
          </p:cNvPr>
          <p:cNvSpPr/>
          <p:nvPr/>
        </p:nvSpPr>
        <p:spPr>
          <a:xfrm>
            <a:off x="7541704" y="5207606"/>
            <a:ext cx="1663548" cy="64683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Move Data to/From SQL 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0DEF58-5DB9-4C8F-90C6-DE9BB79E3D27}"/>
              </a:ext>
            </a:extLst>
          </p:cNvPr>
          <p:cNvSpPr/>
          <p:nvPr/>
        </p:nvSpPr>
        <p:spPr>
          <a:xfrm>
            <a:off x="1765276" y="5872385"/>
            <a:ext cx="1296706" cy="35224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Streaming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8809E-DB45-4960-9658-3B9748FCFC62}"/>
              </a:ext>
            </a:extLst>
          </p:cNvPr>
          <p:cNvSpPr/>
          <p:nvPr/>
        </p:nvSpPr>
        <p:spPr>
          <a:xfrm>
            <a:off x="1671526" y="943242"/>
            <a:ext cx="1029051" cy="35224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Streaming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804F7D-A853-4F74-A31E-FA7475DE0201}"/>
              </a:ext>
            </a:extLst>
          </p:cNvPr>
          <p:cNvSpPr/>
          <p:nvPr/>
        </p:nvSpPr>
        <p:spPr>
          <a:xfrm>
            <a:off x="415082" y="1091580"/>
            <a:ext cx="1238657" cy="92177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Distributed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Coordination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E51DE6-4D7A-48EC-80B1-244B6EF77DCE}"/>
              </a:ext>
            </a:extLst>
          </p:cNvPr>
          <p:cNvSpPr/>
          <p:nvPr/>
        </p:nvSpPr>
        <p:spPr>
          <a:xfrm>
            <a:off x="7732464" y="3782067"/>
            <a:ext cx="515882" cy="1341615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81A3C-F9E6-4BF9-B37A-2F380EDE27AE}"/>
              </a:ext>
            </a:extLst>
          </p:cNvPr>
          <p:cNvSpPr/>
          <p:nvPr/>
        </p:nvSpPr>
        <p:spPr>
          <a:xfrm>
            <a:off x="7677334" y="2694590"/>
            <a:ext cx="1142024" cy="306970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Real 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82A1D-F4C8-49FA-89A6-0E47AB19BA75}"/>
              </a:ext>
            </a:extLst>
          </p:cNvPr>
          <p:cNvSpPr/>
          <p:nvPr/>
        </p:nvSpPr>
        <p:spPr>
          <a:xfrm>
            <a:off x="2826712" y="1146108"/>
            <a:ext cx="818245" cy="562063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Full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Search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07CB24-0A97-4297-89AF-3EA4CB7DCA85}"/>
              </a:ext>
            </a:extLst>
          </p:cNvPr>
          <p:cNvSpPr/>
          <p:nvPr/>
        </p:nvSpPr>
        <p:spPr>
          <a:xfrm>
            <a:off x="9782427" y="154758"/>
            <a:ext cx="1391709" cy="562063"/>
          </a:xfrm>
          <a:prstGeom prst="borderCallout1">
            <a:avLst>
              <a:gd name="adj1" fmla="val 18750"/>
              <a:gd name="adj2" fmla="val -8333"/>
              <a:gd name="adj3" fmla="val 207702"/>
              <a:gd name="adj4" fmla="val -35342"/>
            </a:avLst>
          </a:prstGeom>
          <a:solidFill>
            <a:srgbClr val="7030A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Databricks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7D4C00-04D3-438F-BB85-EBD2A8E19E07}"/>
              </a:ext>
            </a:extLst>
          </p:cNvPr>
          <p:cNvSpPr/>
          <p:nvPr/>
        </p:nvSpPr>
        <p:spPr>
          <a:xfrm>
            <a:off x="7172850" y="1100966"/>
            <a:ext cx="2291940" cy="2522188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E7393-9CA5-4B2D-98FC-56E0E708AC76}"/>
              </a:ext>
            </a:extLst>
          </p:cNvPr>
          <p:cNvSpPr/>
          <p:nvPr/>
        </p:nvSpPr>
        <p:spPr>
          <a:xfrm>
            <a:off x="7482898" y="943242"/>
            <a:ext cx="1530895" cy="40547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 Memory</a:t>
            </a:r>
          </a:p>
        </p:txBody>
      </p:sp>
    </p:spTree>
    <p:extLst>
      <p:ext uri="{BB962C8B-B14F-4D97-AF65-F5344CB8AC3E}">
        <p14:creationId xmlns:p14="http://schemas.microsoft.com/office/powerpoint/2010/main" val="27744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" grpId="0" animBg="1"/>
      <p:bldP spid="2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BCF2">
                    <a:lumMod val="2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BCF2">
                    <a:lumMod val="2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BCF2">
                    <a:lumMod val="2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BCF2">
                    <a:lumMod val="2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BCF2">
                    <a:lumMod val="2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Driver Program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2B9125FF-57A2-6CFD-53E5-1F31407B1211}"/>
              </a:ext>
            </a:extLst>
          </p:cNvPr>
          <p:cNvSpPr/>
          <p:nvPr/>
        </p:nvSpPr>
        <p:spPr bwMode="auto">
          <a:xfrm>
            <a:off x="3615007" y="1087943"/>
            <a:ext cx="1751384" cy="914269"/>
          </a:xfrm>
          <a:prstGeom prst="borderCallout1">
            <a:avLst>
              <a:gd name="adj1" fmla="val 109067"/>
              <a:gd name="adj2" fmla="val 76617"/>
              <a:gd name="adj3" fmla="val 265778"/>
              <a:gd name="adj4" fmla="val 145911"/>
            </a:avLst>
          </a:prstGeom>
          <a:solidFill>
            <a:srgbClr val="7030A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Python Code Must Be Copied to Every Node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83A88-843D-5FA7-8F8B-E077C98715A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452338" y="1686522"/>
            <a:ext cx="2988884" cy="1988762"/>
          </a:xfrm>
          <a:prstGeom prst="line">
            <a:avLst/>
          </a:prstGeom>
          <a:ln w="28575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53D30D-AD35-D9C3-BE31-8C99CE3AD176}"/>
              </a:ext>
            </a:extLst>
          </p:cNvPr>
          <p:cNvCxnSpPr>
            <a:cxnSpLocks/>
          </p:cNvCxnSpPr>
          <p:nvPr/>
        </p:nvCxnSpPr>
        <p:spPr>
          <a:xfrm>
            <a:off x="5443163" y="1369403"/>
            <a:ext cx="5608959" cy="2527428"/>
          </a:xfrm>
          <a:prstGeom prst="line">
            <a:avLst/>
          </a:prstGeom>
          <a:ln w="28575"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11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marR="0" lvl="1" indent="0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A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SQL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Queries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GraphX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22E9D554-A5C7-4537-BC6B-E4BE79DD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8" y="5879817"/>
            <a:ext cx="666104" cy="666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8" descr="What is R Programming Language (2020)">
            <a:extLst>
              <a:ext uri="{FF2B5EF4-FFF2-40B4-BE49-F238E27FC236}">
                <a16:creationId xmlns:a16="http://schemas.microsoft.com/office/drawing/2014/main" id="{A9D245CC-DD8C-4438-BA91-1A6FF50D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02" y="5873470"/>
            <a:ext cx="666104" cy="6661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10" descr="Scala (programming language) - Wikipedia">
            <a:extLst>
              <a:ext uri="{FF2B5EF4-FFF2-40B4-BE49-F238E27FC236}">
                <a16:creationId xmlns:a16="http://schemas.microsoft.com/office/drawing/2014/main" id="{E190014E-5EAC-4003-BAC5-EC99DD744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96" y="5908098"/>
            <a:ext cx="1327966" cy="6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igh resolution java | Карта">
            <a:extLst>
              <a:ext uri="{FF2B5EF4-FFF2-40B4-BE49-F238E27FC236}">
                <a16:creationId xmlns:a16="http://schemas.microsoft.com/office/drawing/2014/main" id="{EBEE85DC-A266-46EC-B6D3-7859582C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678" y="5818755"/>
            <a:ext cx="587244" cy="9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Save money and improve agility and scale by modernizing your SQL Server to  Azure SQL | Argon Systems">
            <a:extLst>
              <a:ext uri="{FF2B5EF4-FFF2-40B4-BE49-F238E27FC236}">
                <a16:creationId xmlns:a16="http://schemas.microsoft.com/office/drawing/2014/main" id="{E42AFBA5-5482-429E-85CC-F355FF4F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02" y="5828385"/>
            <a:ext cx="1082919" cy="8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38"/>
            <a:ext cx="1219199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3200" cap="all" spc="800" dirty="0">
                <a:solidFill>
                  <a:srgbClr val="0078D7"/>
                </a:solidFill>
                <a:latin typeface="Arial Black" panose="020B0A04020102020204" pitchFamily="34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marR="0" lvl="1" indent="0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205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SQL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Queries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1225843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076299" y="4855544"/>
            <a:ext cx="1406682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826085" y="4855544"/>
            <a:ext cx="1749788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MLlib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GraphX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67C005B9-944E-4B1A-BC58-4C91A293C3B3}"/>
              </a:ext>
            </a:extLst>
          </p:cNvPr>
          <p:cNvSpPr/>
          <p:nvPr/>
        </p:nvSpPr>
        <p:spPr bwMode="auto">
          <a:xfrm>
            <a:off x="1446198" y="1188142"/>
            <a:ext cx="1751384" cy="1102052"/>
          </a:xfrm>
          <a:prstGeom prst="borderCallout1">
            <a:avLst>
              <a:gd name="adj1" fmla="val 109067"/>
              <a:gd name="adj2" fmla="val 76617"/>
              <a:gd name="adj3" fmla="val 274116"/>
              <a:gd name="adj4" fmla="val 173370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Python is not Supported by Spark (directly)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106356A0-B856-4DF3-ABE4-98D4D6338044}"/>
              </a:ext>
            </a:extLst>
          </p:cNvPr>
          <p:cNvSpPr/>
          <p:nvPr/>
        </p:nvSpPr>
        <p:spPr bwMode="auto">
          <a:xfrm>
            <a:off x="1446198" y="5480856"/>
            <a:ext cx="1751384" cy="1096113"/>
          </a:xfrm>
          <a:prstGeom prst="borderCallout1">
            <a:avLst>
              <a:gd name="adj1" fmla="val 61354"/>
              <a:gd name="adj2" fmla="val 108230"/>
              <a:gd name="adj3" fmla="val -77586"/>
              <a:gd name="adj4" fmla="val 175286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The PySpark Package Wraps the Spark APIs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041A4698-0FD0-4799-B664-200316477E76}"/>
              </a:ext>
            </a:extLst>
          </p:cNvPr>
          <p:cNvSpPr/>
          <p:nvPr/>
        </p:nvSpPr>
        <p:spPr bwMode="auto">
          <a:xfrm>
            <a:off x="4587727" y="1242838"/>
            <a:ext cx="6839745" cy="899537"/>
          </a:xfrm>
          <a:prstGeom prst="leftRightArrow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18916-716D-4414-9447-DC4EDEF2FF9A}"/>
              </a:ext>
            </a:extLst>
          </p:cNvPr>
          <p:cNvSpPr txBox="1"/>
          <p:nvPr/>
        </p:nvSpPr>
        <p:spPr>
          <a:xfrm>
            <a:off x="7206578" y="1398006"/>
            <a:ext cx="16020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PySpark</a:t>
            </a:r>
          </a:p>
        </p:txBody>
      </p:sp>
    </p:spTree>
    <p:extLst>
      <p:ext uri="{BB962C8B-B14F-4D97-AF65-F5344CB8AC3E}">
        <p14:creationId xmlns:p14="http://schemas.microsoft.com/office/powerpoint/2010/main" val="6613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6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90037A-7B2F-4745-BB85-50C28C1D50F3}"/>
              </a:ext>
            </a:extLst>
          </p:cNvPr>
          <p:cNvSpPr/>
          <p:nvPr/>
        </p:nvSpPr>
        <p:spPr>
          <a:xfrm>
            <a:off x="1602297" y="2707020"/>
            <a:ext cx="8732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Ok, But What is Databricks?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45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86EF1-0ED9-4458-836C-63025263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6" y="1297264"/>
            <a:ext cx="6657800" cy="4652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C4DCE-27F7-4D2C-92E1-F36D71FB5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38613" y="2489947"/>
            <a:ext cx="5757534" cy="2405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CEF878-1A24-4F2B-9DF9-2EA7EFE065D8}"/>
              </a:ext>
            </a:extLst>
          </p:cNvPr>
          <p:cNvSpPr/>
          <p:nvPr/>
        </p:nvSpPr>
        <p:spPr>
          <a:xfrm>
            <a:off x="2024347" y="412331"/>
            <a:ext cx="18838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Databricks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0963C405-A30E-4C4C-957A-83BF04C725ED}"/>
              </a:ext>
            </a:extLst>
          </p:cNvPr>
          <p:cNvSpPr/>
          <p:nvPr/>
        </p:nvSpPr>
        <p:spPr bwMode="auto">
          <a:xfrm>
            <a:off x="1410525" y="1497471"/>
            <a:ext cx="1543982" cy="559965"/>
          </a:xfrm>
          <a:prstGeom prst="borderCallout1">
            <a:avLst>
              <a:gd name="adj1" fmla="val 32358"/>
              <a:gd name="adj2" fmla="val -4015"/>
              <a:gd name="adj3" fmla="val 112500"/>
              <a:gd name="adj4" fmla="val -38333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Notebooks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97DC1C6E-13E1-487F-9160-B61FEFADBECE}"/>
              </a:ext>
            </a:extLst>
          </p:cNvPr>
          <p:cNvSpPr/>
          <p:nvPr/>
        </p:nvSpPr>
        <p:spPr bwMode="auto">
          <a:xfrm>
            <a:off x="1085238" y="3375029"/>
            <a:ext cx="1481729" cy="632491"/>
          </a:xfrm>
          <a:prstGeom prst="borderCallout1">
            <a:avLst>
              <a:gd name="adj1" fmla="val 18750"/>
              <a:gd name="adj2" fmla="val -8333"/>
              <a:gd name="adj3" fmla="val 82068"/>
              <a:gd name="adj4" fmla="val -41482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Cluster Creation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0F12C322-F5A9-4DC4-A46C-526D5058B39B}"/>
              </a:ext>
            </a:extLst>
          </p:cNvPr>
          <p:cNvSpPr/>
          <p:nvPr/>
        </p:nvSpPr>
        <p:spPr bwMode="auto">
          <a:xfrm>
            <a:off x="1216340" y="4939085"/>
            <a:ext cx="1350627" cy="559965"/>
          </a:xfrm>
          <a:prstGeom prst="borderCallout1">
            <a:avLst>
              <a:gd name="adj1" fmla="val 18750"/>
              <a:gd name="adj2" fmla="val -8333"/>
              <a:gd name="adj3" fmla="val -101842"/>
              <a:gd name="adj4" fmla="val -57691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Job Scheduler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ACF9B263-0451-4BF5-99CC-BAD8A56A383B}"/>
              </a:ext>
            </a:extLst>
          </p:cNvPr>
          <p:cNvSpPr/>
          <p:nvPr/>
        </p:nvSpPr>
        <p:spPr bwMode="auto">
          <a:xfrm>
            <a:off x="1067625" y="2614679"/>
            <a:ext cx="1898647" cy="632491"/>
          </a:xfrm>
          <a:prstGeom prst="borderCallout1">
            <a:avLst>
              <a:gd name="adj1" fmla="val 41339"/>
              <a:gd name="adj2" fmla="val -3316"/>
              <a:gd name="adj3" fmla="val 154156"/>
              <a:gd name="adj4" fmla="val -32847"/>
            </a:avLst>
          </a:prstGeom>
          <a:solidFill>
            <a:schemeClr val="tx2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Integrated Blob File System</a:t>
            </a: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4F78FAC4-B920-49FD-A4F6-CBB1C7FAE922}"/>
              </a:ext>
            </a:extLst>
          </p:cNvPr>
          <p:cNvSpPr/>
          <p:nvPr/>
        </p:nvSpPr>
        <p:spPr bwMode="auto">
          <a:xfrm>
            <a:off x="4415804" y="2770654"/>
            <a:ext cx="1680196" cy="559965"/>
          </a:xfrm>
          <a:prstGeom prst="borderCallout1">
            <a:avLst>
              <a:gd name="adj1" fmla="val -26194"/>
              <a:gd name="adj2" fmla="val 86698"/>
              <a:gd name="adj3" fmla="val -138702"/>
              <a:gd name="adj4" fmla="val 137966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Secure Collaboration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AE5F32FB-AE01-451D-AB20-5FBBF900774D}"/>
              </a:ext>
            </a:extLst>
          </p:cNvPr>
          <p:cNvSpPr/>
          <p:nvPr/>
        </p:nvSpPr>
        <p:spPr bwMode="auto">
          <a:xfrm>
            <a:off x="4816850" y="3655011"/>
            <a:ext cx="1350627" cy="559965"/>
          </a:xfrm>
          <a:prstGeom prst="borderCallout1">
            <a:avLst>
              <a:gd name="adj1" fmla="val 117626"/>
              <a:gd name="adj2" fmla="val 34524"/>
              <a:gd name="adj3" fmla="val 202387"/>
              <a:gd name="adj4" fmla="val -17836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Language Extensions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32B8F80C-02FC-4F04-AFA3-FE6C22CDC413}"/>
              </a:ext>
            </a:extLst>
          </p:cNvPr>
          <p:cNvSpPr/>
          <p:nvPr/>
        </p:nvSpPr>
        <p:spPr bwMode="auto">
          <a:xfrm>
            <a:off x="2879718" y="6038891"/>
            <a:ext cx="1798467" cy="559965"/>
          </a:xfrm>
          <a:prstGeom prst="borderCallout1">
            <a:avLst>
              <a:gd name="adj1" fmla="val 19733"/>
              <a:gd name="adj2" fmla="val 105764"/>
              <a:gd name="adj3" fmla="val 12406"/>
              <a:gd name="adj4" fmla="val 112565"/>
            </a:avLst>
          </a:prstGeom>
          <a:solidFill>
            <a:schemeClr val="tx2"/>
          </a:solidFill>
          <a:ln w="285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 Black" panose="020B0A04020102020204" pitchFamily="34" charset="0"/>
                <a:ea typeface="Segoe UI" pitchFamily="34" charset="0"/>
                <a:cs typeface="Segoe UI" pitchFamily="34" charset="0"/>
              </a:rPr>
              <a:t>Spark Optimizations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3927D19-8D0E-4E5C-9573-356C0A939521}"/>
              </a:ext>
            </a:extLst>
          </p:cNvPr>
          <p:cNvSpPr/>
          <p:nvPr/>
        </p:nvSpPr>
        <p:spPr>
          <a:xfrm>
            <a:off x="7051472" y="1468481"/>
            <a:ext cx="387553" cy="4481590"/>
          </a:xfrm>
          <a:prstGeom prst="leftBrac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247"/>
            <a:ext cx="12192000" cy="497435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Bryan Cafferky…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756" y="6214039"/>
            <a:ext cx="4853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5C2D91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  <a:hlinkClick r:id="rId2"/>
              </a:rPr>
              <a:t>https://www.linkedin.com/in/bryancafferky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5C2D91">
                  <a:lumMod val="20000"/>
                  <a:lumOff val="80000"/>
                </a:srgbClr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294" y="710309"/>
            <a:ext cx="11684488" cy="470898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Big Data and AI Consultant and Microsoft Certified Azure Data Scientist.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Microsoft Data Science Training Content Developer.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  <a:hlinkClick r:id="rId3"/>
              </a:rPr>
              <a:t>https://docs.microsoft.com/en-us/learn/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Decades of IT Experience.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Past Microsoft Data Platform MVP and Cloud and Data Center MVP.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FFFFFF"/>
              </a:solidFill>
              <a:latin typeface="Segoe UI Semiligh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Author of Master Azure Databricks Step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By Step available on Amazon.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Author of Pro PowerShell for Database Developers by Apress.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Experienced in health care, insurance, banking, and ecommerce.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Founded and lead PASS Chapter The RI Business Intelligence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User Group.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98" y="5356182"/>
            <a:ext cx="1574408" cy="1358864"/>
          </a:xfrm>
          <a:prstGeom prst="rect">
            <a:avLst/>
          </a:prstGeom>
        </p:spPr>
      </p:pic>
      <p:pic>
        <p:nvPicPr>
          <p:cNvPr id="2050" name="Picture 2" descr="Image result for youtube images">
            <a:hlinkClick r:id="rId5"/>
            <a:extLst>
              <a:ext uri="{FF2B5EF4-FFF2-40B4-BE49-F238E27FC236}">
                <a16:creationId xmlns:a16="http://schemas.microsoft.com/office/drawing/2014/main" id="{5ED16526-74B7-4CE1-A134-BE82F43F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838" y="5759283"/>
            <a:ext cx="2118119" cy="4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852222-FF30-40A5-8BE1-BD757016E7BC}"/>
              </a:ext>
            </a:extLst>
          </p:cNvPr>
          <p:cNvSpPr/>
          <p:nvPr/>
        </p:nvSpPr>
        <p:spPr>
          <a:xfrm>
            <a:off x="5674360" y="6233212"/>
            <a:ext cx="355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2D91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Subscribe to my YouTube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C18E0-8082-4DC5-BD49-67A7B30F6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76" y="5800227"/>
            <a:ext cx="1754475" cy="4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y Azure Databricks can be a Game Changer">
            <a:extLst>
              <a:ext uri="{FF2B5EF4-FFF2-40B4-BE49-F238E27FC236}">
                <a16:creationId xmlns:a16="http://schemas.microsoft.com/office/drawing/2014/main" id="{AD7FE04E-058D-416F-8C11-A503C32A7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81" y="0"/>
            <a:ext cx="6899944" cy="9740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04BE2E-B57A-4366-8D05-8CE3E28D67AC}"/>
              </a:ext>
            </a:extLst>
          </p:cNvPr>
          <p:cNvSpPr/>
          <p:nvPr/>
        </p:nvSpPr>
        <p:spPr>
          <a:xfrm>
            <a:off x="4292311" y="1810657"/>
            <a:ext cx="2601994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Creating a Cluster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Uploading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Workspace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Using Notebooks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Dashboards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Importing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Security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Cell Actions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Schedule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Revision History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Comments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Jobs</a:t>
            </a:r>
          </a:p>
        </p:txBody>
      </p:sp>
    </p:spTree>
    <p:extLst>
      <p:ext uri="{BB962C8B-B14F-4D97-AF65-F5344CB8AC3E}">
        <p14:creationId xmlns:p14="http://schemas.microsoft.com/office/powerpoint/2010/main" val="153463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184292"/>
            <a:ext cx="9932565" cy="4894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8066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51" y="928228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3200723" y="2868019"/>
            <a:ext cx="5313502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26" y="3679288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03" y="3851178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3352505" y="3085297"/>
            <a:ext cx="1289821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3372186" y="4645995"/>
            <a:ext cx="1289820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465" y="1547820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826" y="2065811"/>
            <a:ext cx="1820384" cy="3861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7370C7-8AF0-4A72-9463-08FC560D5802}"/>
              </a:ext>
            </a:extLst>
          </p:cNvPr>
          <p:cNvSpPr/>
          <p:nvPr/>
        </p:nvSpPr>
        <p:spPr bwMode="auto">
          <a:xfrm>
            <a:off x="3380535" y="3865646"/>
            <a:ext cx="1289821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Libraries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3C881B-D2F5-45EA-BDDE-8E04A862DB5C}"/>
              </a:ext>
            </a:extLst>
          </p:cNvPr>
          <p:cNvSpPr/>
          <p:nvPr/>
        </p:nvSpPr>
        <p:spPr bwMode="auto">
          <a:xfrm>
            <a:off x="6970511" y="3085297"/>
            <a:ext cx="1289821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Folders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7A032C-2907-469B-9398-3BED85C81320}"/>
              </a:ext>
            </a:extLst>
          </p:cNvPr>
          <p:cNvSpPr/>
          <p:nvPr/>
        </p:nvSpPr>
        <p:spPr bwMode="auto">
          <a:xfrm>
            <a:off x="6990192" y="4645995"/>
            <a:ext cx="1289820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Jobs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8E5B1D-9928-4EB4-8425-51734986AA73}"/>
              </a:ext>
            </a:extLst>
          </p:cNvPr>
          <p:cNvSpPr/>
          <p:nvPr/>
        </p:nvSpPr>
        <p:spPr bwMode="auto">
          <a:xfrm>
            <a:off x="6998541" y="3865646"/>
            <a:ext cx="1289821" cy="45720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A558AC-5EFA-49A6-8778-14A9AA3E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0" y="5990833"/>
            <a:ext cx="666104" cy="6661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AutoShape 4" descr="R: R Logo">
            <a:extLst>
              <a:ext uri="{FF2B5EF4-FFF2-40B4-BE49-F238E27FC236}">
                <a16:creationId xmlns:a16="http://schemas.microsoft.com/office/drawing/2014/main" id="{60DE8E0C-BC6D-41B8-AE99-1F3B12DD4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20962" y="27720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What is R Programming Language (2020)">
            <a:extLst>
              <a:ext uri="{FF2B5EF4-FFF2-40B4-BE49-F238E27FC236}">
                <a16:creationId xmlns:a16="http://schemas.microsoft.com/office/drawing/2014/main" id="{7ADCD583-BBD1-4D92-9030-D3986657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84" y="5984486"/>
            <a:ext cx="666104" cy="66610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82" name="Picture 10" descr="Scala (programming language) - Wikipedia">
            <a:extLst>
              <a:ext uri="{FF2B5EF4-FFF2-40B4-BE49-F238E27FC236}">
                <a16:creationId xmlns:a16="http://schemas.microsoft.com/office/drawing/2014/main" id="{24FA359F-B5BE-4AA9-8299-E813417A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778" y="6019114"/>
            <a:ext cx="1327966" cy="6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igh resolution java | Карта">
            <a:extLst>
              <a:ext uri="{FF2B5EF4-FFF2-40B4-BE49-F238E27FC236}">
                <a16:creationId xmlns:a16="http://schemas.microsoft.com/office/drawing/2014/main" id="{CD0367C7-1B59-41C8-9FB4-5CDA613E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60" y="5929771"/>
            <a:ext cx="587244" cy="93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ave money and improve agility and scale by modernizing your SQL Server to  Azure SQL | Argon Systems">
            <a:extLst>
              <a:ext uri="{FF2B5EF4-FFF2-40B4-BE49-F238E27FC236}">
                <a16:creationId xmlns:a16="http://schemas.microsoft.com/office/drawing/2014/main" id="{CB6FF561-D48E-4FBE-93B2-132D5F322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84" y="5939401"/>
            <a:ext cx="1082919" cy="8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9932565" cy="4894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Apache Spark vs. Databricks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B2453-7262-453D-A6A9-036B0AC6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3" y="1650061"/>
            <a:ext cx="3014760" cy="2679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BC70C-9C87-4D0D-8023-9ECD44CD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99" y="1705897"/>
            <a:ext cx="4566562" cy="25681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E0A360-AA03-476B-86CC-6CEE2A09C7AD}"/>
              </a:ext>
            </a:extLst>
          </p:cNvPr>
          <p:cNvSpPr txBox="1">
            <a:spLocks/>
          </p:cNvSpPr>
          <p:nvPr/>
        </p:nvSpPr>
        <p:spPr>
          <a:xfrm>
            <a:off x="465203" y="4471628"/>
            <a:ext cx="3356200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Apache Spark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38B7AE-DAFA-488E-BC60-29DC71FE5CDF}"/>
              </a:ext>
            </a:extLst>
          </p:cNvPr>
          <p:cNvSpPr txBox="1">
            <a:spLocks/>
          </p:cNvSpPr>
          <p:nvPr/>
        </p:nvSpPr>
        <p:spPr>
          <a:xfrm>
            <a:off x="4466343" y="4471628"/>
            <a:ext cx="4566562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0FDE-E931-4456-8B86-AAA73FEF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220"/>
            <a:ext cx="12192000" cy="583512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You want to stream your favorite show…</a:t>
            </a:r>
          </a:p>
        </p:txBody>
      </p:sp>
      <p:pic>
        <p:nvPicPr>
          <p:cNvPr id="3074" name="Picture 2" descr="Image result for inside a television wires">
            <a:extLst>
              <a:ext uri="{FF2B5EF4-FFF2-40B4-BE49-F238E27FC236}">
                <a16:creationId xmlns:a16="http://schemas.microsoft.com/office/drawing/2014/main" id="{EE334D5C-BF5A-4C9A-A841-6EFB6289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1" y="2474753"/>
            <a:ext cx="5094120" cy="337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44EC8A6-675B-4590-ABA1-C929911ACFDA}"/>
              </a:ext>
            </a:extLst>
          </p:cNvPr>
          <p:cNvSpPr txBox="1">
            <a:spLocks/>
          </p:cNvSpPr>
          <p:nvPr/>
        </p:nvSpPr>
        <p:spPr bwMode="gray">
          <a:xfrm>
            <a:off x="5900230" y="1727348"/>
            <a:ext cx="4806038" cy="583512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Databricks</a:t>
            </a:r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3D9E1111-1480-40D2-83A5-83645585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30" y="2474753"/>
            <a:ext cx="60007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EB8CE125-4DD5-4579-9F01-18932054CFEE}"/>
              </a:ext>
            </a:extLst>
          </p:cNvPr>
          <p:cNvSpPr txBox="1">
            <a:spLocks/>
          </p:cNvSpPr>
          <p:nvPr/>
        </p:nvSpPr>
        <p:spPr bwMode="gray">
          <a:xfrm>
            <a:off x="277691" y="1727348"/>
            <a:ext cx="4806038" cy="583512"/>
          </a:xfrm>
          <a:prstGeom prst="rect">
            <a:avLst/>
          </a:prstGeom>
          <a:solidFill>
            <a:srgbClr val="002060"/>
          </a:solidFill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01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EAE7FD-5CEF-4A66-874D-C3E8F88883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9948" y="1941859"/>
            <a:ext cx="8209636" cy="2192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F0616-1335-4474-83A5-4F984D2147E2}"/>
              </a:ext>
            </a:extLst>
          </p:cNvPr>
          <p:cNvSpPr txBox="1"/>
          <p:nvPr/>
        </p:nvSpPr>
        <p:spPr>
          <a:xfrm>
            <a:off x="2692865" y="201336"/>
            <a:ext cx="6019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 Black" panose="020B0A04020102020204" pitchFamily="34" charset="0"/>
              </a:rPr>
              <a:t>SQL for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635665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912E67E-C24D-47CA-A725-D1FD667EC833}"/>
              </a:ext>
            </a:extLst>
          </p:cNvPr>
          <p:cNvSpPr/>
          <p:nvPr/>
        </p:nvSpPr>
        <p:spPr bwMode="auto">
          <a:xfrm>
            <a:off x="721453" y="1281418"/>
            <a:ext cx="5374547" cy="464121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2158" y="6389"/>
            <a:ext cx="12256316" cy="489416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of Data Warehouses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38B7AE-DAFA-488E-BC60-29DC71FE5CDF}"/>
              </a:ext>
            </a:extLst>
          </p:cNvPr>
          <p:cNvSpPr txBox="1">
            <a:spLocks/>
          </p:cNvSpPr>
          <p:nvPr/>
        </p:nvSpPr>
        <p:spPr>
          <a:xfrm>
            <a:off x="2258264" y="6131758"/>
            <a:ext cx="2380848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Relational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C404A69E-E8E4-443A-8D94-C27CEC71FE7C}"/>
              </a:ext>
            </a:extLst>
          </p:cNvPr>
          <p:cNvSpPr/>
          <p:nvPr/>
        </p:nvSpPr>
        <p:spPr bwMode="auto">
          <a:xfrm>
            <a:off x="4070059" y="1385983"/>
            <a:ext cx="5374547" cy="4641210"/>
          </a:xfrm>
          <a:prstGeom prst="flowChartConnector">
            <a:avLst/>
          </a:prstGeom>
          <a:solidFill>
            <a:schemeClr val="tx2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B5ED2E7-0D11-480B-8894-F51FBACDB455}"/>
              </a:ext>
            </a:extLst>
          </p:cNvPr>
          <p:cNvSpPr txBox="1">
            <a:spLocks/>
          </p:cNvSpPr>
          <p:nvPr/>
        </p:nvSpPr>
        <p:spPr>
          <a:xfrm>
            <a:off x="5355200" y="6155870"/>
            <a:ext cx="3284063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Non-Relational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15E1B7C-2A4F-4D49-80C3-E35EE171A59B}"/>
              </a:ext>
            </a:extLst>
          </p:cNvPr>
          <p:cNvSpPr txBox="1">
            <a:spLocks/>
          </p:cNvSpPr>
          <p:nvPr/>
        </p:nvSpPr>
        <p:spPr>
          <a:xfrm>
            <a:off x="1349055" y="3074341"/>
            <a:ext cx="2380848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Teradata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591C2A6-84A6-485E-8128-34964235CCEC}"/>
              </a:ext>
            </a:extLst>
          </p:cNvPr>
          <p:cNvSpPr txBox="1">
            <a:spLocks/>
          </p:cNvSpPr>
          <p:nvPr/>
        </p:nvSpPr>
        <p:spPr>
          <a:xfrm>
            <a:off x="1812192" y="4632443"/>
            <a:ext cx="2380848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Snowflake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37082C-C66D-4E98-A366-36C44FB5EDF0}"/>
              </a:ext>
            </a:extLst>
          </p:cNvPr>
          <p:cNvSpPr txBox="1">
            <a:spLocks/>
          </p:cNvSpPr>
          <p:nvPr/>
        </p:nvSpPr>
        <p:spPr>
          <a:xfrm>
            <a:off x="1450011" y="2187096"/>
            <a:ext cx="3105211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AWS RedShift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196E274-9CE7-47E6-909D-00E3522244D0}"/>
              </a:ext>
            </a:extLst>
          </p:cNvPr>
          <p:cNvSpPr txBox="1">
            <a:spLocks/>
          </p:cNvSpPr>
          <p:nvPr/>
        </p:nvSpPr>
        <p:spPr>
          <a:xfrm>
            <a:off x="9683894" y="1226170"/>
            <a:ext cx="2318102" cy="2755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SQL Support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Transactions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Logging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Query Tuning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Optimized Storage Format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D959EA9-D49E-436A-937B-B69387FD3D50}"/>
              </a:ext>
            </a:extLst>
          </p:cNvPr>
          <p:cNvSpPr txBox="1">
            <a:spLocks/>
          </p:cNvSpPr>
          <p:nvPr/>
        </p:nvSpPr>
        <p:spPr>
          <a:xfrm>
            <a:off x="6487600" y="2524106"/>
            <a:ext cx="1361869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Spark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F6E2DCE-533E-4984-8872-BE9F2CB34F3D}"/>
              </a:ext>
            </a:extLst>
          </p:cNvPr>
          <p:cNvSpPr txBox="1">
            <a:spLocks/>
          </p:cNvSpPr>
          <p:nvPr/>
        </p:nvSpPr>
        <p:spPr>
          <a:xfrm>
            <a:off x="6397946" y="3981482"/>
            <a:ext cx="2652290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MapReduce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83A48F-24BF-4072-A393-07CCC6B3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1627463"/>
            <a:ext cx="1459463" cy="41693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B291C9-8391-4C55-B83D-87730BA8ED72}"/>
              </a:ext>
            </a:extLst>
          </p:cNvPr>
          <p:cNvCxnSpPr/>
          <p:nvPr/>
        </p:nvCxnSpPr>
        <p:spPr>
          <a:xfrm flipV="1">
            <a:off x="4873352" y="1845578"/>
            <a:ext cx="260710" cy="209725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D3CD4A-174B-4092-B292-5C65DFCA77EA}"/>
              </a:ext>
            </a:extLst>
          </p:cNvPr>
          <p:cNvCxnSpPr/>
          <p:nvPr/>
        </p:nvCxnSpPr>
        <p:spPr>
          <a:xfrm>
            <a:off x="4873352" y="5368954"/>
            <a:ext cx="109709" cy="109057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0031324E-FB1F-46A6-9F3D-DD68E87A9B00}"/>
              </a:ext>
            </a:extLst>
          </p:cNvPr>
          <p:cNvSpPr txBox="1">
            <a:spLocks/>
          </p:cNvSpPr>
          <p:nvPr/>
        </p:nvSpPr>
        <p:spPr>
          <a:xfrm>
            <a:off x="886987" y="3882514"/>
            <a:ext cx="3314810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Synapse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 descr="Why Azure Databricks can be a Game Changer">
            <a:extLst>
              <a:ext uri="{FF2B5EF4-FFF2-40B4-BE49-F238E27FC236}">
                <a16:creationId xmlns:a16="http://schemas.microsoft.com/office/drawing/2014/main" id="{23D426F2-CCC0-17DC-423F-A418FBE9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24" y="3458676"/>
            <a:ext cx="3247738" cy="4584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0112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2188" y="1435174"/>
            <a:ext cx="961760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Apache Spark?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Databricks?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Up, Scaling Out and Barry the Weightlifter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Apache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Hadoop and My Kitchen Drawer</a:t>
            </a:r>
            <a:endParaRPr lang="en-US" sz="3200" b="1" baseline="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Riveting Demonstration</a:t>
            </a: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Wrapping Up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050" name="Picture 2" descr="Azure Databricks Pricing | Microsoft Azure">
            <a:extLst>
              <a:ext uri="{FF2B5EF4-FFF2-40B4-BE49-F238E27FC236}">
                <a16:creationId xmlns:a16="http://schemas.microsoft.com/office/drawing/2014/main" id="{5DA32B70-CB1B-4D4B-A7F0-9DA54357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75" y="114961"/>
            <a:ext cx="1519255" cy="7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verview - Spark 3.0.1 Documentation">
            <a:extLst>
              <a:ext uri="{FF2B5EF4-FFF2-40B4-BE49-F238E27FC236}">
                <a16:creationId xmlns:a16="http://schemas.microsoft.com/office/drawing/2014/main" id="{698609B9-D506-44D6-9DBD-D7275247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10" y="51767"/>
            <a:ext cx="1439846" cy="9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C9C708-2B4F-4246-96C6-76B611320212}"/>
              </a:ext>
            </a:extLst>
          </p:cNvPr>
          <p:cNvSpPr/>
          <p:nvPr/>
        </p:nvSpPr>
        <p:spPr>
          <a:xfrm>
            <a:off x="8697331" y="1339014"/>
            <a:ext cx="3119215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7350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8296" y="76200"/>
            <a:ext cx="9258300" cy="838200"/>
          </a:xfrm>
        </p:spPr>
        <p:txBody>
          <a:bodyPr/>
          <a:lstStyle/>
          <a:p>
            <a:r>
              <a:rPr lang="en-US" sz="3600" i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Subscribe to my YouTube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FC808-765C-4C35-8C5E-633402F9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-26632"/>
            <a:ext cx="838199" cy="838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9C8A2D-C592-4A8F-8EE8-A24D430B91F1}"/>
              </a:ext>
            </a:extLst>
          </p:cNvPr>
          <p:cNvSpPr/>
          <p:nvPr/>
        </p:nvSpPr>
        <p:spPr>
          <a:xfrm>
            <a:off x="2524978" y="914400"/>
            <a:ext cx="6684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https://www.youtube.com/c/BryanCafferky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51852-1528-466B-AE28-E0F5CED9A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83" y="1582233"/>
            <a:ext cx="8234649" cy="51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13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003" y="1212983"/>
            <a:ext cx="115883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is Apache Spark?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Databricks?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Up and Out with Barry the Weightlifter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Apache Spark and Databricks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Riveting Demonstration</a:t>
            </a: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Where Are We Going?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050" name="Picture 2" descr="Azure Databricks Pricing | Microsoft Azure">
            <a:extLst>
              <a:ext uri="{FF2B5EF4-FFF2-40B4-BE49-F238E27FC236}">
                <a16:creationId xmlns:a16="http://schemas.microsoft.com/office/drawing/2014/main" id="{5DA32B70-CB1B-4D4B-A7F0-9DA54357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75" y="114961"/>
            <a:ext cx="1519255" cy="7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verview - Spark 3.0.1 Documentation">
            <a:extLst>
              <a:ext uri="{FF2B5EF4-FFF2-40B4-BE49-F238E27FC236}">
                <a16:creationId xmlns:a16="http://schemas.microsoft.com/office/drawing/2014/main" id="{698609B9-D506-44D6-9DBD-D7275247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10" y="51767"/>
            <a:ext cx="1439846" cy="9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2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90037A-7B2F-4745-BB85-50C28C1D50F3}"/>
              </a:ext>
            </a:extLst>
          </p:cNvPr>
          <p:cNvSpPr/>
          <p:nvPr/>
        </p:nvSpPr>
        <p:spPr>
          <a:xfrm>
            <a:off x="1729530" y="3235526"/>
            <a:ext cx="8732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"Important information follows..."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E274E68-3595-4FDC-BC5D-A40D6AC42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27801" y="1242883"/>
            <a:ext cx="1800837" cy="1603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35925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407" y="1334507"/>
            <a:ext cx="119957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 open-source </a:t>
            </a: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for data science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Data means challenging data and includes massive data volume, streaming data, unstructured and semi-structured data, images, video, sound.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Bring your own tools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support for collaboration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Not optimized for the cloud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What is Apache Spark?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Overview - Spark 3.0.1 Documentation">
            <a:extLst>
              <a:ext uri="{FF2B5EF4-FFF2-40B4-BE49-F238E27FC236}">
                <a16:creationId xmlns:a16="http://schemas.microsoft.com/office/drawing/2014/main" id="{D09F13BE-41D5-498C-AB2C-A32477FA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10" y="51767"/>
            <a:ext cx="1439846" cy="9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5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407" y="1334507"/>
            <a:ext cx="1127428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product from the creators of Apache Spark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development environment for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Apache Spark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Numerous proprietary Spark enhancements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Data Science team collaboration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development tools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for the Cloud (AWS, Azure, GCP)</a:t>
            </a: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13F8D7-C55E-4B22-81F2-E6CBC5D2F37B}"/>
              </a:ext>
            </a:extLst>
          </p:cNvPr>
          <p:cNvSpPr txBox="1">
            <a:spLocks/>
          </p:cNvSpPr>
          <p:nvPr/>
        </p:nvSpPr>
        <p:spPr>
          <a:xfrm>
            <a:off x="0" y="114961"/>
            <a:ext cx="12192000" cy="70144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What is Databricks?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2050" name="Picture 2" descr="Azure Databricks Pricing | Microsoft Azure">
            <a:extLst>
              <a:ext uri="{FF2B5EF4-FFF2-40B4-BE49-F238E27FC236}">
                <a16:creationId xmlns:a16="http://schemas.microsoft.com/office/drawing/2014/main" id="{5DA32B70-CB1B-4D4B-A7F0-9DA54357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75" y="114961"/>
            <a:ext cx="1519255" cy="79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57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90037A-7B2F-4745-BB85-50C28C1D50F3}"/>
              </a:ext>
            </a:extLst>
          </p:cNvPr>
          <p:cNvSpPr/>
          <p:nvPr/>
        </p:nvSpPr>
        <p:spPr>
          <a:xfrm>
            <a:off x="1426128" y="2144958"/>
            <a:ext cx="8732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Makes a Big Data Platform Different?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oy&#10;&#10;Description generated with high confidence">
            <a:extLst>
              <a:ext uri="{FF2B5EF4-FFF2-40B4-BE49-F238E27FC236}">
                <a16:creationId xmlns:a16="http://schemas.microsoft.com/office/drawing/2014/main" id="{6493F40A-169C-44FD-9B47-4C6B1F0E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35" y="2834543"/>
            <a:ext cx="3197266" cy="32341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90037A-7B2F-4745-BB85-50C28C1D50F3}"/>
              </a:ext>
            </a:extLst>
          </p:cNvPr>
          <p:cNvSpPr/>
          <p:nvPr/>
        </p:nvSpPr>
        <p:spPr>
          <a:xfrm>
            <a:off x="0" y="98044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Up, Scale Out,</a:t>
            </a:r>
          </a:p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sz="4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Barry the Weightlifter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6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Props1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FDF5CB5-7D37-4314-855D-FE9174FEA959}">
  <ds:schemaRefs>
    <ds:schemaRef ds:uri="http://schemas.microsoft.com/office/infopath/2007/PartnerControls"/>
    <ds:schemaRef ds:uri="b3bc04a5-d503-43b1-b98c-a8cf663329d9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elements/1.1/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23046</TotalTime>
  <Words>749</Words>
  <Application>Microsoft Office PowerPoint</Application>
  <PresentationFormat>Widescreen</PresentationFormat>
  <Paragraphs>229</Paragraphs>
  <Slides>27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Arial Black</vt:lpstr>
      <vt:lpstr>Arial Rounded MT Bold</vt:lpstr>
      <vt:lpstr>Calibri</vt:lpstr>
      <vt:lpstr>Consolas</vt:lpstr>
      <vt:lpstr>Helvetica Neue</vt:lpstr>
      <vt:lpstr>Segoe UI</vt:lpstr>
      <vt:lpstr>Segoe UI Light</vt:lpstr>
      <vt:lpstr>Segoe UI Semibold</vt:lpstr>
      <vt:lpstr>Segoe UI Semilight</vt:lpstr>
      <vt:lpstr>Wingdings</vt:lpstr>
      <vt:lpstr>Circuit</vt:lpstr>
      <vt:lpstr>1_ML</vt:lpstr>
      <vt:lpstr>1_HEERON</vt:lpstr>
      <vt:lpstr>PowerPoint Presentation</vt:lpstr>
      <vt:lpstr>About Bryan Cafferky…</vt:lpstr>
      <vt:lpstr>Subscribe to my YouTube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Spark Cluster Architecture</vt:lpstr>
      <vt:lpstr>Apache Spark</vt:lpstr>
      <vt:lpstr>Apache Spark</vt:lpstr>
      <vt:lpstr>PowerPoint Presentation</vt:lpstr>
      <vt:lpstr>PowerPoint Presentation</vt:lpstr>
      <vt:lpstr>PowerPoint Presentation</vt:lpstr>
      <vt:lpstr>Demo</vt:lpstr>
      <vt:lpstr>Azure</vt:lpstr>
      <vt:lpstr>Apache Spark vs. Databricks</vt:lpstr>
      <vt:lpstr>You want to stream your favorite show…</vt:lpstr>
      <vt:lpstr>PowerPoint Presentation</vt:lpstr>
      <vt:lpstr>The Future of Data Warehouses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Cafferky</cp:lastModifiedBy>
  <cp:revision>349</cp:revision>
  <dcterms:created xsi:type="dcterms:W3CDTF">2017-10-30T23:38:41Z</dcterms:created>
  <dcterms:modified xsi:type="dcterms:W3CDTF">2022-09-20T14:34:43Z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